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85" r:id="rId2"/>
    <p:sldId id="472" r:id="rId3"/>
    <p:sldId id="473" r:id="rId4"/>
    <p:sldId id="486" r:id="rId5"/>
    <p:sldId id="487" r:id="rId6"/>
    <p:sldId id="488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35CBF8-4383-4069-B0F7-388CC2F257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(257)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6D0007-0E87-4DB0-8442-2D7F781011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5/5/2021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E61A7D-6F0B-42CD-92AA-EBA00665C5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904F7-7E46-4FED-8E97-6F3FA26D5C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07A51-B0CC-4FF4-B7AC-97D3BC2ACFF5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02151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(257)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5/5/2021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402EF28-B434-4390-8608-377C7ADF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005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95396-3E20-41E1-96D8-CC01158FFDB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E0EEC-E9DE-4495-A26B-519EB490E90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5/5/2021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E2E90-48F0-4E91-8CA7-5FF22C8731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75E43578-A073-47F2-AA63-8F16FB18CF8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(257)</a:t>
            </a:r>
          </a:p>
        </p:txBody>
      </p:sp>
    </p:spTree>
    <p:extLst>
      <p:ext uri="{BB962C8B-B14F-4D97-AF65-F5344CB8AC3E}">
        <p14:creationId xmlns:p14="http://schemas.microsoft.com/office/powerpoint/2010/main" val="2425692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6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4" y="447503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5/10/2021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2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61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07219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5/10/2021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96224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5/10/2021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855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5/10/2021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3064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5/10/2021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21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9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5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2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47770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29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719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3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76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5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4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84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4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27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9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5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5/10/2021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8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02521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5/10/2021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7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809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1640" userDrawn="1">
          <p15:clr>
            <a:srgbClr val="F26B43"/>
          </p15:clr>
        </p15:guide>
        <p15:guide id="10" pos="222" userDrawn="1">
          <p15:clr>
            <a:srgbClr val="F26B43"/>
          </p15:clr>
        </p15:guide>
        <p15:guide id="11" pos="2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9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Further Activities in Jerusalem and Judea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098699"/>
          </a:xfrm>
        </p:spPr>
        <p:txBody>
          <a:bodyPr>
            <a:spAutoFit/>
          </a:bodyPr>
          <a:lstStyle/>
          <a:p>
            <a:r>
              <a:rPr lang="en-US" sz="2000" dirty="0"/>
              <a:t>The Mission and Return of the Seventy (Luke 10:1-24)</a:t>
            </a:r>
          </a:p>
          <a:p>
            <a:endParaRPr lang="en-US" sz="2000" dirty="0"/>
          </a:p>
          <a:p>
            <a:r>
              <a:rPr lang="en-US" sz="2000" dirty="0"/>
              <a:t>May 5, 2021</a:t>
            </a:r>
          </a:p>
        </p:txBody>
      </p:sp>
    </p:spTree>
    <p:extLst>
      <p:ext uri="{BB962C8B-B14F-4D97-AF65-F5344CB8AC3E}">
        <p14:creationId xmlns:p14="http://schemas.microsoft.com/office/powerpoint/2010/main" val="331176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484674"/>
            <a:ext cx="8448675" cy="6255430"/>
          </a:xfr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</a:rPr>
              <a:t>Luke 10:21-22, </a:t>
            </a:r>
            <a:r>
              <a:rPr lang="en-US" sz="2000" i="1" dirty="0">
                <a:solidFill>
                  <a:schemeClr val="tx1"/>
                </a:solidFill>
              </a:rPr>
              <a:t>“</a:t>
            </a:r>
            <a:r>
              <a:rPr lang="en-US" sz="2000" b="1" i="1" u="sng" dirty="0">
                <a:solidFill>
                  <a:schemeClr val="tx1"/>
                </a:solidFill>
              </a:rPr>
              <a:t>In that same hour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he </a:t>
            </a:r>
            <a:r>
              <a:rPr lang="en-US" sz="2400" b="1" i="1" dirty="0">
                <a:solidFill>
                  <a:schemeClr val="tx1"/>
                </a:solidFill>
              </a:rPr>
              <a:t>rejoiced</a:t>
            </a:r>
            <a:r>
              <a:rPr lang="en-US" sz="2000" i="1" dirty="0">
                <a:solidFill>
                  <a:schemeClr val="tx1"/>
                </a:solidFill>
              </a:rPr>
              <a:t> in the Holy Spirit, and said, I thank thee, O Father, Lord of heaven and earth, that thou didst </a:t>
            </a:r>
            <a:r>
              <a:rPr lang="en-US" sz="2000" b="1" i="1" u="sng" dirty="0">
                <a:solidFill>
                  <a:schemeClr val="tx1"/>
                </a:solidFill>
              </a:rPr>
              <a:t>hide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these things from the wise and understanding, and did </a:t>
            </a:r>
            <a:r>
              <a:rPr lang="en-US" sz="2000" b="1" i="1" u="sng" dirty="0">
                <a:solidFill>
                  <a:schemeClr val="tx1"/>
                </a:solidFill>
              </a:rPr>
              <a:t>reveal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them unto babes: yea, Father; for so it was well-pleasing in thy sight. All things have been delivered unto me of my Father: and no one knoweth who the Son is, save the Father; and who the Father is, save the Son, and he to whomever the Son willeth to reveal (him).”</a:t>
            </a:r>
          </a:p>
          <a:p>
            <a:r>
              <a:rPr lang="en-US" sz="2000" i="1" dirty="0" err="1">
                <a:solidFill>
                  <a:schemeClr val="tx1"/>
                </a:solidFill>
              </a:rPr>
              <a:t>agalliao</a:t>
            </a:r>
            <a:r>
              <a:rPr lang="en-US" sz="2000" i="1" dirty="0">
                <a:solidFill>
                  <a:schemeClr val="tx1"/>
                </a:solidFill>
              </a:rPr>
              <a:t>  –</a:t>
            </a:r>
            <a:r>
              <a:rPr lang="en-US" sz="2000" dirty="0">
                <a:solidFill>
                  <a:schemeClr val="tx1"/>
                </a:solidFill>
              </a:rPr>
              <a:t>“to rejoice, to glory to exult, rejoice exceedingly” (Thayer)</a:t>
            </a:r>
          </a:p>
          <a:p>
            <a:r>
              <a:rPr lang="en-US" sz="2000" dirty="0">
                <a:solidFill>
                  <a:schemeClr val="tx1"/>
                </a:solidFill>
              </a:rPr>
              <a:t>John 8:56, </a:t>
            </a:r>
            <a:r>
              <a:rPr lang="en-US" sz="2000" i="1" dirty="0">
                <a:solidFill>
                  <a:schemeClr val="tx1"/>
                </a:solidFill>
              </a:rPr>
              <a:t>“Your father Abraham </a:t>
            </a:r>
            <a:r>
              <a:rPr lang="en-US" sz="2000" b="1" i="1" dirty="0">
                <a:solidFill>
                  <a:schemeClr val="tx1"/>
                </a:solidFill>
              </a:rPr>
              <a:t>rejoiced</a:t>
            </a:r>
            <a:r>
              <a:rPr lang="en-US" sz="2000" i="1" dirty="0">
                <a:solidFill>
                  <a:schemeClr val="tx1"/>
                </a:solidFill>
              </a:rPr>
              <a:t> to see my day: and he saw it, and was glad.”</a:t>
            </a:r>
          </a:p>
          <a:p>
            <a:r>
              <a:rPr lang="en-US" sz="2000" dirty="0">
                <a:solidFill>
                  <a:schemeClr val="tx1"/>
                </a:solidFill>
              </a:rPr>
              <a:t>1 Peter 1:6, </a:t>
            </a:r>
            <a:r>
              <a:rPr lang="en-US" sz="2000" i="1" dirty="0">
                <a:solidFill>
                  <a:schemeClr val="tx1"/>
                </a:solidFill>
              </a:rPr>
              <a:t>“Wherein ye greatly </a:t>
            </a:r>
            <a:r>
              <a:rPr lang="en-US" sz="2000" b="1" i="1" dirty="0">
                <a:solidFill>
                  <a:schemeClr val="tx1"/>
                </a:solidFill>
              </a:rPr>
              <a:t>rejoice,</a:t>
            </a:r>
            <a:r>
              <a:rPr lang="en-US" sz="2000" i="1" dirty="0">
                <a:solidFill>
                  <a:schemeClr val="tx1"/>
                </a:solidFill>
              </a:rPr>
              <a:t> though now for a season, if need be, ye are in heaviness through manifold temptations:” </a:t>
            </a:r>
          </a:p>
          <a:p>
            <a:r>
              <a:rPr lang="en-US" sz="2000" dirty="0">
                <a:solidFill>
                  <a:schemeClr val="tx1"/>
                </a:solidFill>
              </a:rPr>
              <a:t>1 Peter 1:8, </a:t>
            </a:r>
            <a:r>
              <a:rPr lang="en-US" sz="2000" i="1" dirty="0">
                <a:solidFill>
                  <a:schemeClr val="tx1"/>
                </a:solidFill>
              </a:rPr>
              <a:t>“Whom having not seen, ye love; in whom, though now ye see him not, yet believing, ye </a:t>
            </a:r>
            <a:r>
              <a:rPr lang="en-US" sz="2000" b="1" i="1" dirty="0">
                <a:solidFill>
                  <a:schemeClr val="tx1"/>
                </a:solidFill>
              </a:rPr>
              <a:t>rejoice</a:t>
            </a:r>
            <a:r>
              <a:rPr lang="en-US" sz="2000" i="1" dirty="0">
                <a:solidFill>
                  <a:schemeClr val="tx1"/>
                </a:solidFill>
              </a:rPr>
              <a:t> with joy unspeakable and full of glory:”</a:t>
            </a:r>
          </a:p>
          <a:p>
            <a:endParaRPr lang="en-US" sz="2000" i="1" dirty="0">
              <a:solidFill>
                <a:schemeClr val="tx1"/>
              </a:solidFill>
            </a:endParaRPr>
          </a:p>
          <a:p>
            <a:endParaRPr lang="en-US" sz="2000" i="1" dirty="0">
              <a:solidFill>
                <a:schemeClr val="tx1"/>
              </a:solidFill>
            </a:endParaRPr>
          </a:p>
          <a:p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C841905A-DCBC-4795-9538-3FF56C98E62E}"/>
              </a:ext>
            </a:extLst>
          </p:cNvPr>
          <p:cNvSpPr/>
          <p:nvPr/>
        </p:nvSpPr>
        <p:spPr>
          <a:xfrm>
            <a:off x="4886324" y="872026"/>
            <a:ext cx="1857375" cy="612648"/>
          </a:xfrm>
          <a:prstGeom prst="wedgeRectCallout">
            <a:avLst>
              <a:gd name="adj1" fmla="val -20258"/>
              <a:gd name="adj2" fmla="val 73383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cf. Mt. 11:25-30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2273398-D8F2-49AB-A629-8A1CF12AC044}"/>
              </a:ext>
            </a:extLst>
          </p:cNvPr>
          <p:cNvCxnSpPr>
            <a:cxnSpLocks/>
          </p:cNvCxnSpPr>
          <p:nvPr/>
        </p:nvCxnSpPr>
        <p:spPr>
          <a:xfrm flipH="1">
            <a:off x="1666876" y="1847850"/>
            <a:ext cx="4048124" cy="18954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60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36" y="1484674"/>
            <a:ext cx="8448675" cy="3717300"/>
          </a:xfr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</a:rPr>
              <a:t>Luke 10:21, </a:t>
            </a:r>
            <a:r>
              <a:rPr lang="en-US" sz="2000" i="1" dirty="0">
                <a:solidFill>
                  <a:schemeClr val="tx1"/>
                </a:solidFill>
              </a:rPr>
              <a:t>“</a:t>
            </a:r>
            <a:r>
              <a:rPr lang="en-US" sz="2000" b="1" i="1" u="sng" dirty="0">
                <a:solidFill>
                  <a:schemeClr val="tx1"/>
                </a:solidFill>
              </a:rPr>
              <a:t>In that same hour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he </a:t>
            </a:r>
            <a:r>
              <a:rPr lang="en-US" sz="2400" b="1" i="1" dirty="0">
                <a:solidFill>
                  <a:schemeClr val="tx1"/>
                </a:solidFill>
              </a:rPr>
              <a:t>rejoiced</a:t>
            </a:r>
            <a:r>
              <a:rPr lang="en-US" sz="2000" i="1" dirty="0">
                <a:solidFill>
                  <a:schemeClr val="tx1"/>
                </a:solidFill>
              </a:rPr>
              <a:t> in the Holy Spirit, and said, I thank thee, O Father, Lord of heaven and earth, that thou didst </a:t>
            </a:r>
            <a:r>
              <a:rPr lang="en-US" sz="2000" b="1" i="1" u="sng" dirty="0">
                <a:solidFill>
                  <a:schemeClr val="tx1"/>
                </a:solidFill>
              </a:rPr>
              <a:t>hide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these things from the </a:t>
            </a:r>
            <a:r>
              <a:rPr lang="en-US" sz="2000" i="1" u="sng" dirty="0">
                <a:solidFill>
                  <a:schemeClr val="tx1"/>
                </a:solidFill>
              </a:rPr>
              <a:t>wise and understanding</a:t>
            </a:r>
            <a:r>
              <a:rPr lang="en-US" sz="2000" i="1" dirty="0">
                <a:solidFill>
                  <a:schemeClr val="tx1"/>
                </a:solidFill>
              </a:rPr>
              <a:t>, and did </a:t>
            </a:r>
            <a:r>
              <a:rPr lang="en-US" sz="2000" b="1" i="1" u="sng" dirty="0">
                <a:solidFill>
                  <a:schemeClr val="tx1"/>
                </a:solidFill>
              </a:rPr>
              <a:t>reveal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them unto </a:t>
            </a:r>
            <a:r>
              <a:rPr lang="en-US" sz="2000" i="1" u="sng" dirty="0">
                <a:solidFill>
                  <a:schemeClr val="tx1"/>
                </a:solidFill>
              </a:rPr>
              <a:t>babes</a:t>
            </a:r>
            <a:r>
              <a:rPr lang="en-US" sz="2000" i="1" dirty="0">
                <a:solidFill>
                  <a:schemeClr val="tx1"/>
                </a:solidFill>
              </a:rPr>
              <a:t>: yea, Father; for so it was </a:t>
            </a:r>
            <a:r>
              <a:rPr lang="en-US" sz="2000" i="1" u="sng" dirty="0">
                <a:solidFill>
                  <a:schemeClr val="tx1"/>
                </a:solidFill>
              </a:rPr>
              <a:t>well-pleasing</a:t>
            </a:r>
            <a:r>
              <a:rPr lang="en-US" sz="2000" i="1" dirty="0">
                <a:solidFill>
                  <a:schemeClr val="tx1"/>
                </a:solidFill>
              </a:rPr>
              <a:t> in thy sight.”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It is earthly wisdom which often rejects knowledge from God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(see 1 Corinthians 1:18-31).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God’s word is </a:t>
            </a:r>
            <a:r>
              <a:rPr lang="en-US" sz="2000" b="1" i="1" dirty="0">
                <a:solidFill>
                  <a:schemeClr val="tx1"/>
                </a:solidFill>
              </a:rPr>
              <a:t>revealed</a:t>
            </a:r>
            <a:r>
              <a:rPr lang="en-US" sz="2000" dirty="0">
                <a:solidFill>
                  <a:schemeClr val="tx1"/>
                </a:solidFill>
              </a:rPr>
              <a:t> – (1 Corinthians 1:10ff; Ephesians 3:1-13).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God’s “</a:t>
            </a:r>
            <a:r>
              <a:rPr lang="en-US" sz="2000" b="1" i="1" dirty="0">
                <a:solidFill>
                  <a:schemeClr val="tx1"/>
                </a:solidFill>
              </a:rPr>
              <a:t>good pleasure</a:t>
            </a:r>
            <a:r>
              <a:rPr lang="en-US" sz="2000" i="1" dirty="0">
                <a:solidFill>
                  <a:schemeClr val="tx1"/>
                </a:solidFill>
              </a:rPr>
              <a:t>” is the basis for all essential elements of His eternal plan for human redemption</a:t>
            </a:r>
            <a:r>
              <a:rPr lang="en-US" sz="2000" dirty="0">
                <a:solidFill>
                  <a:schemeClr val="tx1"/>
                </a:solidFill>
              </a:rPr>
              <a:t> (see Romans 9:14-16;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Ephesians 1:5, 9; Philippians 2:13; </a:t>
            </a:r>
            <a:r>
              <a:rPr lang="en-US" sz="2000" dirty="0">
                <a:solidFill>
                  <a:schemeClr val="tx1"/>
                </a:solidFill>
              </a:rPr>
              <a:t>2 Thessalonians 1:11;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2 Peter 1:17).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21765A4-65D9-41B7-8F06-D88C788E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347111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36" y="1484674"/>
            <a:ext cx="8448675" cy="5047920"/>
          </a:xfr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</a:rPr>
              <a:t>Luke 10:21, </a:t>
            </a:r>
            <a:r>
              <a:rPr lang="en-US" sz="2400" i="1" dirty="0">
                <a:solidFill>
                  <a:schemeClr val="tx1"/>
                </a:solidFill>
              </a:rPr>
              <a:t>“that thou didst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u="sng" dirty="0">
                <a:solidFill>
                  <a:schemeClr val="tx1"/>
                </a:solidFill>
              </a:rPr>
              <a:t>hide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these things from the </a:t>
            </a:r>
            <a:r>
              <a:rPr lang="en-US" sz="2800" b="1" i="1" u="sng" dirty="0">
                <a:solidFill>
                  <a:schemeClr val="tx1"/>
                </a:solidFill>
              </a:rPr>
              <a:t>wise </a:t>
            </a:r>
            <a:r>
              <a:rPr lang="en-US" sz="2400" i="1" u="sng" dirty="0">
                <a:solidFill>
                  <a:schemeClr val="tx1"/>
                </a:solidFill>
              </a:rPr>
              <a:t>and </a:t>
            </a:r>
            <a:r>
              <a:rPr lang="en-US" sz="2800" b="1" i="1" u="sng" dirty="0">
                <a:solidFill>
                  <a:schemeClr val="tx1"/>
                </a:solidFill>
              </a:rPr>
              <a:t>understanding</a:t>
            </a:r>
            <a:r>
              <a:rPr lang="en-US" sz="2800" i="1" dirty="0">
                <a:solidFill>
                  <a:schemeClr val="tx1"/>
                </a:solidFill>
              </a:rPr>
              <a:t>”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Wise, </a:t>
            </a:r>
            <a:r>
              <a:rPr lang="en-US" sz="2400" b="1" dirty="0" err="1">
                <a:solidFill>
                  <a:schemeClr val="tx1"/>
                </a:solidFill>
              </a:rPr>
              <a:t>s</a:t>
            </a:r>
            <a:r>
              <a:rPr lang="en-US" sz="2400" b="1" i="1" dirty="0" err="1">
                <a:solidFill>
                  <a:schemeClr val="tx1"/>
                </a:solidFill>
              </a:rPr>
              <a:t>ophos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“Clever,” “skillful in the interpretation of discourse,” “learned of human intelligence and education above the average.” “The one who is wise according to worldly standards … stands in contrast to God and His wisdom, which remains hidden for him” </a:t>
            </a:r>
            <a:r>
              <a:rPr lang="en-US" sz="2000" dirty="0">
                <a:solidFill>
                  <a:schemeClr val="tx1"/>
                </a:solidFill>
              </a:rPr>
              <a:t>(Arndt and Gingrich, Page 767).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“Of the 20 NT occurrences, 10 are in the specifically focused context of 1 Cor 1-3 (1:19,20,25,26,27; 3:10,18 bis, 19,20), which also indirectly influences the 4 other Pauline occurrences (1 Cor 6:5; Rom 1:14,22; 16:19).” </a:t>
            </a:r>
            <a:r>
              <a:rPr lang="en-US" sz="2000" dirty="0">
                <a:solidFill>
                  <a:schemeClr val="tx1"/>
                </a:solidFill>
              </a:rPr>
              <a:t>(Exegetical Dictionary of the New Testament)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2AE9D5B-455E-452A-85C0-904515B1E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290859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36" y="1484674"/>
            <a:ext cx="8448675" cy="4854149"/>
          </a:xfr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</a:rPr>
              <a:t>Luke 10:21, </a:t>
            </a:r>
            <a:r>
              <a:rPr lang="en-US" sz="2400" i="1" dirty="0">
                <a:solidFill>
                  <a:schemeClr val="tx1"/>
                </a:solidFill>
              </a:rPr>
              <a:t>“that thou didst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u="sng" dirty="0">
                <a:solidFill>
                  <a:schemeClr val="tx1"/>
                </a:solidFill>
              </a:rPr>
              <a:t>hide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these things from the </a:t>
            </a:r>
            <a:r>
              <a:rPr lang="en-US" sz="2800" b="1" i="1" u="sng" dirty="0">
                <a:solidFill>
                  <a:schemeClr val="tx1"/>
                </a:solidFill>
              </a:rPr>
              <a:t>wise </a:t>
            </a:r>
            <a:r>
              <a:rPr lang="en-US" sz="2400" i="1" u="sng" dirty="0">
                <a:solidFill>
                  <a:schemeClr val="tx1"/>
                </a:solidFill>
              </a:rPr>
              <a:t>and </a:t>
            </a:r>
            <a:r>
              <a:rPr lang="en-US" sz="2800" b="1" i="1" u="sng" dirty="0">
                <a:solidFill>
                  <a:schemeClr val="tx1"/>
                </a:solidFill>
              </a:rPr>
              <a:t>understanding</a:t>
            </a:r>
            <a:r>
              <a:rPr lang="en-US" sz="2800" i="1" dirty="0">
                <a:solidFill>
                  <a:schemeClr val="tx1"/>
                </a:solidFill>
              </a:rPr>
              <a:t>”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Understanding / Prudent </a:t>
            </a:r>
            <a:r>
              <a:rPr lang="en-US" sz="2400" b="1" i="1" dirty="0" err="1">
                <a:solidFill>
                  <a:schemeClr val="tx1"/>
                </a:solidFill>
              </a:rPr>
              <a:t>suneto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“Intelligent, having understanding, wise, learned: Matt 11:25; Luke 10:21; Acts 13:7; 1 Cor 1:19 (from Isa 29:14).” </a:t>
            </a:r>
            <a:r>
              <a:rPr lang="en-US" sz="2000" dirty="0">
                <a:solidFill>
                  <a:schemeClr val="tx1"/>
                </a:solidFill>
              </a:rPr>
              <a:t>(Thayer)</a:t>
            </a:r>
          </a:p>
          <a:p>
            <a:pPr marL="0" indent="0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dirty="0">
                <a:solidFill>
                  <a:schemeClr val="tx1"/>
                </a:solidFill>
              </a:rPr>
              <a:t>Intelligent,” “understanding,” “sagacious,” having “good sense” </a:t>
            </a:r>
            <a:r>
              <a:rPr lang="en-US" sz="2400" dirty="0">
                <a:solidFill>
                  <a:schemeClr val="tx1"/>
                </a:solidFill>
              </a:rPr>
              <a:t>(Arndt and Gingrich, Page 796).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Who might these be? Application …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99DE652-5F0B-46FF-976F-80B99C49F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3804995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36" y="1484674"/>
            <a:ext cx="8448675" cy="5085431"/>
          </a:xfr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</a:rPr>
              <a:t>Luke 10:21, </a:t>
            </a:r>
            <a:r>
              <a:rPr lang="en-US" sz="2400" i="1" dirty="0">
                <a:solidFill>
                  <a:schemeClr val="tx1"/>
                </a:solidFill>
              </a:rPr>
              <a:t>“and did </a:t>
            </a:r>
            <a:r>
              <a:rPr lang="en-US" sz="2400" b="1" i="1" u="sng" dirty="0">
                <a:solidFill>
                  <a:schemeClr val="tx1"/>
                </a:solidFill>
              </a:rPr>
              <a:t>reveal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them unto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u="sng" dirty="0">
                <a:solidFill>
                  <a:schemeClr val="tx1"/>
                </a:solidFill>
              </a:rPr>
              <a:t>babes</a:t>
            </a:r>
            <a:r>
              <a:rPr lang="en-US" sz="2400" i="1" dirty="0">
                <a:solidFill>
                  <a:schemeClr val="tx1"/>
                </a:solidFill>
              </a:rPr>
              <a:t>: yea, Father; for so it was </a:t>
            </a:r>
            <a:r>
              <a:rPr lang="en-US" sz="2400" i="1" u="sng" dirty="0">
                <a:solidFill>
                  <a:schemeClr val="tx1"/>
                </a:solidFill>
              </a:rPr>
              <a:t>well-pleasing</a:t>
            </a:r>
            <a:r>
              <a:rPr lang="en-US" sz="2400" i="1" dirty="0">
                <a:solidFill>
                  <a:schemeClr val="tx1"/>
                </a:solidFill>
              </a:rPr>
              <a:t> in thy sight.”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Babes: </a:t>
            </a:r>
            <a:r>
              <a:rPr lang="en-US" sz="2400" i="1" dirty="0" err="1">
                <a:solidFill>
                  <a:schemeClr val="tx1"/>
                </a:solidFill>
              </a:rPr>
              <a:t>neepios</a:t>
            </a:r>
            <a:r>
              <a:rPr lang="en-US" sz="2400" i="1" dirty="0">
                <a:solidFill>
                  <a:schemeClr val="tx1"/>
                </a:solidFill>
              </a:rPr>
              <a:t>,</a:t>
            </a:r>
            <a:r>
              <a:rPr lang="en-US" sz="2400" dirty="0">
                <a:solidFill>
                  <a:schemeClr val="tx1"/>
                </a:solidFill>
              </a:rPr>
              <a:t> (Thayer)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a.	an infant, little child:</a:t>
            </a:r>
            <a:r>
              <a:rPr lang="en-US" sz="2400" dirty="0">
                <a:solidFill>
                  <a:schemeClr val="tx1"/>
                </a:solidFill>
              </a:rPr>
              <a:t> Matthew 21:16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</a:rPr>
              <a:t>b.	a minor, not of age:</a:t>
            </a:r>
            <a:r>
              <a:rPr lang="en-US" sz="2400" dirty="0">
                <a:solidFill>
                  <a:schemeClr val="tx1"/>
                </a:solidFill>
              </a:rPr>
              <a:t> Galatians 4:1</a:t>
            </a:r>
          </a:p>
          <a:p>
            <a:pPr marL="687388" indent="-687388">
              <a:buNone/>
            </a:pPr>
            <a:r>
              <a:rPr lang="en-US" sz="2400" i="1" dirty="0">
                <a:solidFill>
                  <a:schemeClr val="tx1"/>
                </a:solidFill>
              </a:rPr>
              <a:t>c.	metaphorically, childish, untaught, unskilled –</a:t>
            </a:r>
            <a:br>
              <a:rPr lang="en-US" sz="2400" i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Matthew 11:25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They are babes in spirit, without reference to chronological age (cf. Matthew 18:1-6; Luke 18:15-17; Mark 12:35ff).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Application: </a:t>
            </a:r>
            <a:r>
              <a:rPr lang="en-US" sz="2400" dirty="0">
                <a:solidFill>
                  <a:schemeClr val="tx1"/>
                </a:solidFill>
              </a:rPr>
              <a:t>What a contrast between what the wise and intelligent refuse to see and what babes almost immediately accept when confronted with the word of God.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EFFCEBA-C60C-47AC-BBC6-D9AF21D52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39722606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771</Words>
  <Application>Microsoft Office PowerPoint</Application>
  <PresentationFormat>On-screen Show (4:3)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Book</vt:lpstr>
      <vt:lpstr>Impact</vt:lpstr>
      <vt:lpstr>Crop</vt:lpstr>
      <vt:lpstr>Lesson 14: Further Activities in Jerusalem and Judea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14: Discourse on the Good Shepherd</dc:title>
  <dc:creator>mgalloway2715@gmail.com</dc:creator>
  <cp:lastModifiedBy>Richard Lidh</cp:lastModifiedBy>
  <cp:revision>12</cp:revision>
  <cp:lastPrinted>2021-05-11T02:15:47Z</cp:lastPrinted>
  <dcterms:created xsi:type="dcterms:W3CDTF">2021-03-31T20:31:17Z</dcterms:created>
  <dcterms:modified xsi:type="dcterms:W3CDTF">2021-05-11T02:15:50Z</dcterms:modified>
</cp:coreProperties>
</file>